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6.tif"/><Relationship Id="rId5" Type="http://schemas.openxmlformats.org/officeDocument/2006/relationships/image" Target="../media/image7.tif"/><Relationship Id="rId6" Type="http://schemas.openxmlformats.org/officeDocument/2006/relationships/image" Target="../media/image8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Kəskin pulmonar tromboemboliy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ts val="12900"/>
              </a:lnSpc>
              <a:spcBef>
                <a:spcPts val="1200"/>
              </a:spcBef>
              <a:defRPr b="1" sz="9533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Kəskin pulmonar tromboemboliya </a:t>
            </a:r>
          </a:p>
        </p:txBody>
      </p:sp>
      <p:sp>
        <p:nvSpPr>
          <p:cNvPr id="120" name="Fuad Səmədov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92479">
              <a:defRPr b="1" sz="5184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Fuad Səmədov </a:t>
            </a:r>
          </a:p>
          <a:p>
            <a:pPr defTabSz="792479">
              <a:defRPr b="1" sz="5184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01.04.2023</a:t>
            </a:r>
          </a:p>
        </p:txBody>
      </p:sp>
      <p:pic>
        <p:nvPicPr>
          <p:cNvPr id="121" name="Screen Shot 2023-04-01 at 12.03.12 PM.png" descr="Screen Shot 2023-04-01 at 12.03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39" y="2244684"/>
            <a:ext cx="7436289" cy="1878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Screen Shot 2023-04-01 at 12.03.43 PM.png" descr="Screen Shot 2023-04-01 at 12.03.4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71242" y="2244684"/>
            <a:ext cx="10241957" cy="1878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övbəti addım risk stratifikasiyası olmalıdır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Növbəti addım risk stratifikasiyası olmalıdır. </a:t>
            </a:r>
          </a:p>
        </p:txBody>
      </p:sp>
      <p:pic>
        <p:nvPicPr>
          <p:cNvPr id="163" name="Screen Shot 2023-04-01 at 9.48.42 AM.png" descr="Screen Shot 2023-04-01 at 9.48.4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090" y="2825143"/>
            <a:ext cx="23097820" cy="893484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European Heart Journal (2020) 41, 543􏰃-603"/>
          <p:cNvSpPr txBox="1"/>
          <p:nvPr/>
        </p:nvSpPr>
        <p:spPr>
          <a:xfrm>
            <a:off x="17455958" y="12932866"/>
            <a:ext cx="4621561" cy="39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800"/>
              </a:lnSpc>
              <a:spcBef>
                <a:spcPts val="1200"/>
              </a:spcBef>
              <a:defRPr b="0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European Heart Journal (2020) 41, 543􏰃-603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Hemodinamik q/stabillik nədir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Hemodinamik q/stabillik nədir?</a:t>
            </a:r>
          </a:p>
        </p:txBody>
      </p:sp>
      <p:pic>
        <p:nvPicPr>
          <p:cNvPr id="167" name="Screen Shot 2023-04-01 at 8.57.50 AM.png" descr="Screen Shot 2023-04-01 at 8.57.5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4745" y="4184069"/>
            <a:ext cx="21676770" cy="507278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European Heart Journal (2020) 41, 543􏰃-603"/>
          <p:cNvSpPr txBox="1"/>
          <p:nvPr/>
        </p:nvSpPr>
        <p:spPr>
          <a:xfrm>
            <a:off x="17455959" y="12932866"/>
            <a:ext cx="4621561" cy="39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800"/>
              </a:lnSpc>
              <a:spcBef>
                <a:spcPts val="1200"/>
              </a:spcBef>
              <a:defRPr b="0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European Heart Journal (2020) 41, 543􏰃-603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E ağırlığının klinik meyarları (PESI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 ağırlığının klinik meyarları (PESI) </a:t>
            </a:r>
          </a:p>
        </p:txBody>
      </p:sp>
      <p:graphicFrame>
        <p:nvGraphicFramePr>
          <p:cNvPr id="171" name="Table"/>
          <p:cNvGraphicFramePr/>
          <p:nvPr/>
        </p:nvGraphicFramePr>
        <p:xfrm>
          <a:off x="2015159" y="3788469"/>
          <a:ext cx="9395095" cy="843021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{C7B018BB-80A7-4F77-B60F-C8B233D01FF8}</a:tableStyleId>
              </a:tblPr>
              <a:tblGrid>
                <a:gridCol w="5119040"/>
                <a:gridCol w="1889535"/>
                <a:gridCol w="2373817"/>
              </a:tblGrid>
              <a:tr h="119900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Meyarlar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Original 
versiya 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Sadələşdirilmiş
versiya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</a:tr>
              <a:tr h="6302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Yaş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hueOff val="-152896"/>
                        <a:lumOff val="1236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&gt;80 yaş isə 1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302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Kişi cinsi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+10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hueOff val="-152896"/>
                        <a:lumOff val="1236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302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Xərçəng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+30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302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Xr. Ürək çatışmazlığı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defTabSz="914400">
                        <a:defRPr sz="3200">
                          <a:sym typeface="Helvetica Neue"/>
                        </a:defRPr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302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Xr Ağciyər xəstəliyi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 vMerge="1">
                  <a:tcPr/>
                </a:tc>
              </a:tr>
              <a:tr h="630240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ÜVS 110/dəq və çox </a:t>
                      </a:r>
                      <a:endParaRPr sz="1200"/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302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SAT&lt;100mmHg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91609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Tənəffüs sayı &gt;30/dəq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302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Temperatur &lt;36C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302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Huşun pozulması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+60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302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Arterial S02 &lt; 90%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2" name="Sinif I - 65 və daha az - 30 günlük ölüm 0-1.6%…"/>
          <p:cNvSpPr txBox="1"/>
          <p:nvPr/>
        </p:nvSpPr>
        <p:spPr>
          <a:xfrm>
            <a:off x="12119829" y="4991074"/>
            <a:ext cx="10701554" cy="333749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3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Sinif I - 65 və daha az - 30 günlük ölüm 0-1.6% </a:t>
            </a:r>
          </a:p>
          <a:p>
            <a:pPr algn="l">
              <a:lnSpc>
                <a:spcPct val="150000"/>
              </a:lnSpc>
              <a:defRPr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Sinif II - 66-85 - 30 günlük ölüm 1.7-3.5%</a:t>
            </a:r>
          </a:p>
          <a:p>
            <a:pPr algn="l">
              <a:lnSpc>
                <a:spcPct val="150000"/>
              </a:lnSpc>
              <a:defRPr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Sinif III - 86-105 - 30 günlük ölüm 3.2-7.1%</a:t>
            </a:r>
          </a:p>
          <a:p>
            <a:pPr algn="l">
              <a:lnSpc>
                <a:spcPct val="150000"/>
              </a:lnSpc>
              <a:defRPr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Sinif IV - 106-125 - 30 günlük ölüm 4.0-11.4%</a:t>
            </a:r>
          </a:p>
          <a:p>
            <a:pPr algn="l">
              <a:lnSpc>
                <a:spcPct val="150000"/>
              </a:lnSpc>
              <a:defRPr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Sinif V - &gt;125 - 30 günlük ölüm 10.0-24.5%</a:t>
            </a:r>
          </a:p>
        </p:txBody>
      </p:sp>
      <p:sp>
        <p:nvSpPr>
          <p:cNvPr id="173" name="0 bal - 30 günlük ölüm riski 1%…"/>
          <p:cNvSpPr txBox="1"/>
          <p:nvPr/>
        </p:nvSpPr>
        <p:spPr>
          <a:xfrm>
            <a:off x="12119829" y="8879903"/>
            <a:ext cx="10701554" cy="1249645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3300"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0 bal - 30 günlük ölüm riski 1%</a:t>
            </a:r>
          </a:p>
          <a:p>
            <a:pPr algn="l">
              <a:lnSpc>
                <a:spcPct val="150000"/>
              </a:lnSpc>
              <a:defRPr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və daha artıq - 30 günlük ölüm riski 10.9% </a:t>
            </a:r>
          </a:p>
        </p:txBody>
      </p:sp>
      <p:sp>
        <p:nvSpPr>
          <p:cNvPr id="174" name="Aujesky D, et al.  Am J Respir Crit Care Med 2005;172:1041􏰃-1046.…"/>
          <p:cNvSpPr txBox="1"/>
          <p:nvPr/>
        </p:nvSpPr>
        <p:spPr>
          <a:xfrm>
            <a:off x="16960225" y="12832583"/>
            <a:ext cx="6109758" cy="73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ts val="2900"/>
              </a:lnSpc>
              <a:spcBef>
                <a:spcPts val="900"/>
              </a:spcBef>
              <a:tabLst>
                <a:tab pos="139700" algn="l"/>
                <a:tab pos="457200" algn="l"/>
              </a:tabLst>
              <a:defRPr b="0" sz="16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Aujesky D, et al. </a:t>
            </a:r>
            <a:r>
              <a:rPr>
                <a:solidFill>
                  <a:srgbClr val="00B382"/>
                </a:solidFill>
              </a:rPr>
              <a:t> </a:t>
            </a:r>
            <a:r>
              <a:t>Am J Respir Crit Care Med 2005;172:1041􏰃-1046. 	</a:t>
            </a:r>
          </a:p>
          <a:p>
            <a:pPr marL="457200" indent="-457200" algn="l" defTabSz="457200">
              <a:lnSpc>
                <a:spcPts val="2900"/>
              </a:lnSpc>
              <a:spcBef>
                <a:spcPts val="900"/>
              </a:spcBef>
              <a:tabLst>
                <a:tab pos="139700" algn="l"/>
                <a:tab pos="457200" algn="l"/>
              </a:tabLst>
              <a:defRPr b="0" sz="16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Jimenez D, et al.  Arch Intern Med 2010;170:13831389.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ağ mədəcik / biomarkerlə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Sağ mədəcik / biomarkerlər </a:t>
            </a:r>
          </a:p>
        </p:txBody>
      </p:sp>
      <p:sp>
        <p:nvSpPr>
          <p:cNvPr id="177" name="Exo - RV geniş, spap 65mmHg, RV sistolik disfunk (+)…"/>
          <p:cNvSpPr txBox="1"/>
          <p:nvPr>
            <p:ph type="body" sz="quarter" idx="1"/>
          </p:nvPr>
        </p:nvSpPr>
        <p:spPr>
          <a:xfrm>
            <a:off x="1547542" y="2599958"/>
            <a:ext cx="12936575" cy="240973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150000"/>
              </a:lnSpc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Exo - RV geniş, spap 65mmHg, RV sistolik disfunk (+)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KT - RV/LV 1.2 </a:t>
            </a:r>
          </a:p>
        </p:txBody>
      </p:sp>
      <p:sp>
        <p:nvSpPr>
          <p:cNvPr id="178" name="Troponin normal…"/>
          <p:cNvSpPr txBox="1"/>
          <p:nvPr/>
        </p:nvSpPr>
        <p:spPr>
          <a:xfrm>
            <a:off x="14644527" y="2582384"/>
            <a:ext cx="7960024" cy="204852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35000" indent="-635000" algn="l">
              <a:spcBef>
                <a:spcPts val="5900"/>
              </a:spcBef>
              <a:buSzPct val="125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Troponin normal </a:t>
            </a:r>
          </a:p>
          <a:p>
            <a:pPr marL="635000" indent="-635000" algn="l">
              <a:spcBef>
                <a:spcPts val="5900"/>
              </a:spcBef>
              <a:buSzPct val="125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ProBNP 1494.9</a:t>
            </a:r>
            <a:r>
              <a:rPr spc="-200"/>
              <a:t> </a:t>
            </a:r>
            <a:r>
              <a:t>pg/ml (&gt;600pg/ml)</a:t>
            </a:r>
          </a:p>
        </p:txBody>
      </p:sp>
      <p:pic>
        <p:nvPicPr>
          <p:cNvPr id="179" name="Screen Shot 2023-04-01 at 9.48.42 AM.png" descr="Screen Shot 2023-04-01 at 9.48.42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2052" y="5017307"/>
            <a:ext cx="19641204" cy="5459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creen Shot 2023-04-01 at 10.27.48 AM.png" descr="Screen Shot 2023-04-01 at 10.27.48 AM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3601" y="10872213"/>
            <a:ext cx="21005801" cy="1305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creen Shot 2023-04-01 at 11.06.24 AM.png" descr="Screen Shot 2023-04-01 at 11.06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3240" y="2002027"/>
            <a:ext cx="18877520" cy="1106531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PE - exo müayinəsində nələrə fikir verməliyəm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 - exo müayinəsində nələrə fikir verməliyəm? </a:t>
            </a:r>
          </a:p>
        </p:txBody>
      </p:sp>
      <p:sp>
        <p:nvSpPr>
          <p:cNvPr id="184" name="European Heart Journal (2020) 41, 543􏰃-603"/>
          <p:cNvSpPr txBox="1"/>
          <p:nvPr/>
        </p:nvSpPr>
        <p:spPr>
          <a:xfrm>
            <a:off x="17710763" y="13074423"/>
            <a:ext cx="4621561" cy="39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800"/>
              </a:lnSpc>
              <a:spcBef>
                <a:spcPts val="1200"/>
              </a:spcBef>
              <a:defRPr b="0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European Heart Journal (2020) 41, 543􏰃-603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creen Shot 2023-04-01 at 10.42.11 AM.png" descr="Screen Shot 2023-04-01 at 10.42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8498" y="228981"/>
            <a:ext cx="10787004" cy="1325803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European Heart Journal (2020) 41, 543􏰃-603"/>
          <p:cNvSpPr txBox="1"/>
          <p:nvPr/>
        </p:nvSpPr>
        <p:spPr>
          <a:xfrm>
            <a:off x="18560108" y="13074424"/>
            <a:ext cx="4621561" cy="39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800"/>
              </a:lnSpc>
              <a:spcBef>
                <a:spcPts val="1200"/>
              </a:spcBef>
              <a:defRPr b="0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European Heart Journal (2020) 41, 543􏰃-603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Klinik hal 2"/>
          <p:cNvSpPr txBox="1"/>
          <p:nvPr/>
        </p:nvSpPr>
        <p:spPr>
          <a:xfrm>
            <a:off x="1694598" y="1227818"/>
            <a:ext cx="4913859" cy="106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Klinik hal 2 </a:t>
            </a:r>
          </a:p>
        </p:txBody>
      </p:sp>
      <p:sp>
        <p:nvSpPr>
          <p:cNvPr id="190" name="63 yaş qadın xəstə.…"/>
          <p:cNvSpPr txBox="1"/>
          <p:nvPr>
            <p:ph type="body" idx="1"/>
          </p:nvPr>
        </p:nvSpPr>
        <p:spPr>
          <a:xfrm>
            <a:off x="1403053" y="2540863"/>
            <a:ext cx="21577894" cy="10412274"/>
          </a:xfrm>
          <a:prstGeom prst="rect">
            <a:avLst/>
          </a:prstGeom>
        </p:spPr>
        <p:txBody>
          <a:bodyPr/>
          <a:lstStyle/>
          <a:p>
            <a:pPr marL="634999" indent="-634999">
              <a:lnSpc>
                <a:spcPct val="150000"/>
              </a:lnSpc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63 yaş qadın xəstə. </a:t>
            </a:r>
          </a:p>
          <a:p>
            <a:pPr marL="634999" indent="-634999">
              <a:lnSpc>
                <a:spcPct val="150000"/>
              </a:lnSpc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Yaxınları tərəfindən huşunun və ümumi vəziyyətinin pozulması səbəbi ilə qəbul şöbəsinə gətirilib. </a:t>
            </a:r>
          </a:p>
          <a:p>
            <a:pPr marL="634999" indent="-634999">
              <a:lnSpc>
                <a:spcPct val="150000"/>
              </a:lnSpc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Boy 158cm, çəki 98kg. </a:t>
            </a:r>
          </a:p>
          <a:p>
            <a:pPr marL="634999" indent="-634999">
              <a:lnSpc>
                <a:spcPct val="150000"/>
              </a:lnSpc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Multiple mieloma səbəbi ilə müalicə alır. </a:t>
            </a:r>
          </a:p>
          <a:p>
            <a:pPr marL="634999" indent="-634999">
              <a:lnSpc>
                <a:spcPct val="150000"/>
              </a:lnSpc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Son 3-4 aydır hərəkətsiz həyat tərzi (+) </a:t>
            </a:r>
          </a:p>
          <a:p>
            <a:pPr marL="634999" indent="-634999">
              <a:lnSpc>
                <a:spcPct val="150000"/>
              </a:lnSpc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 80/50mmHg, ÜVS 120/dəq, qulaqcıq səyriməsi, S02 83% (otaq havasında), yuxuya meyilli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E düşündüyünüz bu pasientdə növbəti mərhələdə hansı müayinə aparılmalıdır?"/>
          <p:cNvSpPr txBox="1"/>
          <p:nvPr>
            <p:ph type="title"/>
          </p:nvPr>
        </p:nvSpPr>
        <p:spPr>
          <a:xfrm>
            <a:off x="1689100" y="638715"/>
            <a:ext cx="21005800" cy="2286001"/>
          </a:xfrm>
          <a:prstGeom prst="rect">
            <a:avLst/>
          </a:prstGeom>
        </p:spPr>
        <p:txBody>
          <a:bodyPr/>
          <a:lstStyle>
            <a:lvl1pPr>
              <a:defRPr b="1" sz="5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 düşündüyünüz bu pasientdə növbəti mərhələdə hansı müayinə aparılmalıdır? </a:t>
            </a:r>
          </a:p>
        </p:txBody>
      </p:sp>
      <p:sp>
        <p:nvSpPr>
          <p:cNvPr id="193" name="KT pulmonar angioqrafiya…"/>
          <p:cNvSpPr txBox="1"/>
          <p:nvPr>
            <p:ph type="body" idx="1"/>
          </p:nvPr>
        </p:nvSpPr>
        <p:spPr>
          <a:xfrm>
            <a:off x="1689100" y="3630895"/>
            <a:ext cx="21005800" cy="9296401"/>
          </a:xfrm>
          <a:prstGeom prst="rect">
            <a:avLst/>
          </a:prstGeom>
        </p:spPr>
        <p:txBody>
          <a:bodyPr anchor="t"/>
          <a:lstStyle/>
          <a:p>
            <a:pPr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KT pulmonar angioqrafiya </a:t>
            </a:r>
          </a:p>
          <a:p>
            <a:pPr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D-dimer analizi </a:t>
            </a:r>
          </a:p>
          <a:p>
            <a:pPr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Arterial qan qazlarının analizi </a:t>
            </a:r>
          </a:p>
          <a:p>
            <a:pPr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İnvaziv pulmonar angioqrafiya </a:t>
            </a:r>
          </a:p>
          <a:p>
            <a:pPr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Müayinələrlə vaxt itirmərəm, dərhal müalicəyə başlayaram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creen Shot 2023-04-01 at 11.05.07 AM.png" descr="Screen Shot 2023-04-01 at 11.05.0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2956" y="674596"/>
            <a:ext cx="13738088" cy="1035930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Pasientin vəziyyəti əgər çox kritikdirsə və yalnız yataqbaşı testlərin icrasına imkan verirsə bu durumda KTPA olunmadan yalnız exoda RV disfunksiya…"/>
          <p:cNvSpPr txBox="1"/>
          <p:nvPr/>
        </p:nvSpPr>
        <p:spPr>
          <a:xfrm>
            <a:off x="1233525" y="11397788"/>
            <a:ext cx="22258307" cy="102683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4600"/>
              </a:lnSpc>
              <a:spcBef>
                <a:spcPts val="1200"/>
              </a:spcBef>
              <a:defRPr sz="2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Pasientin vəziyyəti əgər çox kritikdirsə və yalnız yataqbaşı testlərin icrasına imkan verirsə bu durumda KTPA olunmadan yalnız exoda RV disfunksiya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əlamətləri  yüksək riskli PE-ni təsdiq edir və təcili reperfuziyaya başlanılmalıdır.</a:t>
            </a:r>
          </a:p>
        </p:txBody>
      </p:sp>
      <p:sp>
        <p:nvSpPr>
          <p:cNvPr id="197" name="*"/>
          <p:cNvSpPr txBox="1"/>
          <p:nvPr/>
        </p:nvSpPr>
        <p:spPr>
          <a:xfrm>
            <a:off x="9305028" y="6373074"/>
            <a:ext cx="508001" cy="969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*</a:t>
            </a:r>
          </a:p>
        </p:txBody>
      </p:sp>
      <p:sp>
        <p:nvSpPr>
          <p:cNvPr id="198" name="*"/>
          <p:cNvSpPr txBox="1"/>
          <p:nvPr/>
        </p:nvSpPr>
        <p:spPr>
          <a:xfrm>
            <a:off x="542210" y="11426279"/>
            <a:ext cx="508001" cy="969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*</a:t>
            </a:r>
          </a:p>
        </p:txBody>
      </p:sp>
      <p:sp>
        <p:nvSpPr>
          <p:cNvPr id="199" name="European Heart Journal (2020) 41, 543􏰃-603"/>
          <p:cNvSpPr txBox="1"/>
          <p:nvPr/>
        </p:nvSpPr>
        <p:spPr>
          <a:xfrm>
            <a:off x="18560108" y="13074423"/>
            <a:ext cx="4621561" cy="39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800"/>
              </a:lnSpc>
              <a:spcBef>
                <a:spcPts val="1200"/>
              </a:spcBef>
              <a:defRPr b="0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European Heart Journal (2020) 41, 543􏰃-603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KTPA PE təsdiqləndi. Növbəti addım nə olmalıdır?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6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KTPA PE təsdiqləndi. Növbəti addım nə olmalıdır? </a:t>
            </a:r>
          </a:p>
          <a:p>
            <a:pPr>
              <a:defRPr b="1" sz="6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Reanimasiya vs stasionar müalicə?</a:t>
            </a:r>
          </a:p>
        </p:txBody>
      </p:sp>
      <p:sp>
        <p:nvSpPr>
          <p:cNvPr id="202" name="Reanimasiyada trombolitik müalicə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Reanimasiyada trombolitik müalicə </a:t>
            </a:r>
          </a:p>
          <a:p>
            <a:pPr/>
            <a:r>
              <a:t>Stasionarda trombolitik müalicə </a:t>
            </a:r>
          </a:p>
          <a:p>
            <a:pPr/>
            <a:r>
              <a:t>Reanimasiyada parenteral antikoagulant müalicə </a:t>
            </a:r>
          </a:p>
          <a:p>
            <a:pPr/>
            <a:r>
              <a:t>Stasionarda parenteral antikoagulant müalicə </a:t>
            </a:r>
          </a:p>
          <a:p>
            <a:pPr/>
            <a:r>
              <a:t>İnvaziv müdaxilə </a:t>
            </a:r>
          </a:p>
          <a:p>
            <a:pPr/>
            <a:r>
              <a:t>Cərrahi embolektomiya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39 yaş, kişi xəstə, oturaq vəziyyətdə müraciət edib.…"/>
          <p:cNvSpPr txBox="1"/>
          <p:nvPr>
            <p:ph type="body" idx="1"/>
          </p:nvPr>
        </p:nvSpPr>
        <p:spPr>
          <a:xfrm>
            <a:off x="1462607" y="1988827"/>
            <a:ext cx="21577894" cy="10412273"/>
          </a:xfrm>
          <a:prstGeom prst="rect">
            <a:avLst/>
          </a:prstGeom>
        </p:spPr>
        <p:txBody>
          <a:bodyPr/>
          <a:lstStyle/>
          <a:p>
            <a:pPr marL="634999" indent="-634999">
              <a:lnSpc>
                <a:spcPct val="150000"/>
              </a:lnSpc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39 yaş, kişi xəstə, oturaq vəziyyətdə müraciət edib. </a:t>
            </a:r>
          </a:p>
          <a:p>
            <a:pPr marL="634999" indent="-634999">
              <a:lnSpc>
                <a:spcPct val="150000"/>
              </a:lnSpc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Son 10 gündə təngnəfəslik, tez yorulma,</a:t>
            </a:r>
            <a:r>
              <a:rPr spc="-225"/>
              <a:t> </a:t>
            </a:r>
            <a:r>
              <a:t>halsızılq,</a:t>
            </a:r>
            <a:r>
              <a:rPr spc="-187"/>
              <a:t> </a:t>
            </a:r>
            <a:r>
              <a:t>bayılma,</a:t>
            </a:r>
            <a:r>
              <a:rPr spc="-206"/>
              <a:t> </a:t>
            </a:r>
            <a:r>
              <a:t>döşsümüyü</a:t>
            </a:r>
            <a:r>
              <a:rPr spc="-206"/>
              <a:t> </a:t>
            </a:r>
            <a:r>
              <a:t>arxasında</a:t>
            </a:r>
            <a:r>
              <a:rPr spc="-206"/>
              <a:t> </a:t>
            </a:r>
            <a:r>
              <a:t>küt</a:t>
            </a:r>
            <a:r>
              <a:rPr spc="-206"/>
              <a:t> </a:t>
            </a:r>
            <a:r>
              <a:t>ağrı</a:t>
            </a:r>
          </a:p>
          <a:p>
            <a:pPr marL="634999" indent="-634999">
              <a:lnSpc>
                <a:spcPct val="150000"/>
              </a:lnSpc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 130/80mmHg, ÜVS 98-103/dəq, S02 88%, tərləmə (+) </a:t>
            </a:r>
          </a:p>
          <a:p>
            <a:pPr marL="634999" indent="-634999">
              <a:lnSpc>
                <a:spcPct val="150000"/>
              </a:lnSpc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Bir neçə gün öncə sol aşağı ətrafda ağrı (+). Davam edir. </a:t>
            </a:r>
          </a:p>
          <a:p>
            <a:pPr marL="634999" indent="-634999">
              <a:lnSpc>
                <a:spcPct val="150000"/>
              </a:lnSpc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dəfə 2017 və 2019-cu illərdə təsdiqlənmiş DVT. 1 ay Rivoraksoban içib. </a:t>
            </a:r>
          </a:p>
        </p:txBody>
      </p:sp>
      <p:sp>
        <p:nvSpPr>
          <p:cNvPr id="125" name="Klinik hal 1"/>
          <p:cNvSpPr txBox="1"/>
          <p:nvPr/>
        </p:nvSpPr>
        <p:spPr>
          <a:xfrm>
            <a:off x="901875" y="1595868"/>
            <a:ext cx="4913859" cy="106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Klinik hal 1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creen Shot 2023-04-01 at 10.42.11 AM.png" descr="Screen Shot 2023-04-01 at 10.42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8498" y="228981"/>
            <a:ext cx="10787004" cy="13258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Ümumi tədbirlər - Oksigen dəstəyi/ventilyasiy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Ümumi tədbirlər - Oksigen dəstəyi/ventilyasiya </a:t>
            </a:r>
          </a:p>
        </p:txBody>
      </p:sp>
      <p:sp>
        <p:nvSpPr>
          <p:cNvPr id="207" name="SaO2 &lt;90% isə O2 dəstəy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28600" indent="-228600" defTabSz="457200">
              <a:lnSpc>
                <a:spcPct val="160000"/>
              </a:lnSpc>
              <a:spcBef>
                <a:spcPts val="1200"/>
              </a:spcBef>
              <a:buSzPct val="100000"/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SaO</a:t>
            </a:r>
            <a:r>
              <a:rPr baseline="-8108"/>
              <a:t>2 </a:t>
            </a:r>
            <a:r>
              <a:t>&lt;90% isə O2 dəstəyi </a:t>
            </a:r>
          </a:p>
          <a:p>
            <a:pPr marL="228600" indent="-228600" defTabSz="457200">
              <a:lnSpc>
                <a:spcPct val="160000"/>
              </a:lnSpc>
              <a:spcBef>
                <a:spcPts val="1200"/>
              </a:spcBef>
              <a:buSzPct val="100000"/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Refrakter hipoksemiya - R-L shunt nəzərə al </a:t>
            </a:r>
          </a:p>
          <a:p>
            <a:pPr marL="228600" indent="-228600" defTabSz="457200">
              <a:lnSpc>
                <a:spcPct val="160000"/>
              </a:lnSpc>
              <a:spcBef>
                <a:spcPts val="1200"/>
              </a:spcBef>
              <a:buSzPct val="100000"/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High-flow nasal 02, NIMV, IMV - hemgdinamik q/stabillikdə </a:t>
            </a:r>
          </a:p>
          <a:p>
            <a:pPr marL="228600" indent="-228600" defTabSz="457200">
              <a:lnSpc>
                <a:spcPct val="160000"/>
              </a:lnSpc>
              <a:spcBef>
                <a:spcPts val="1200"/>
              </a:spcBef>
              <a:buSzPct val="100000"/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Perfuziya düzəlmədən oksigenasiya düzəlməyəcəyini nəzərə al</a:t>
            </a:r>
          </a:p>
          <a:p>
            <a:pPr marL="228600" indent="-228600" defTabSz="457200">
              <a:lnSpc>
                <a:spcPct val="160000"/>
              </a:lnSpc>
              <a:spcBef>
                <a:spcPts val="1200"/>
              </a:spcBef>
              <a:buSzPct val="100000"/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RV çatışmazlığı olan pasient - induksiya, intubasiya, + pressure ventilation zamanı hipotenziya </a:t>
            </a:r>
          </a:p>
          <a:p>
            <a:pPr marL="228600" indent="-228600" defTabSz="457200">
              <a:lnSpc>
                <a:spcPct val="160000"/>
              </a:lnSpc>
              <a:spcBef>
                <a:spcPts val="1200"/>
              </a:spcBef>
              <a:buSzPct val="100000"/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IMV - ancaq NIMV tolere edilmirsə və ya yetərli deyilsə istifadə olunmalıdır. </a:t>
            </a:r>
          </a:p>
          <a:p>
            <a:pPr marL="228600" indent="-228600" defTabSz="457200">
              <a:lnSpc>
                <a:spcPct val="160000"/>
              </a:lnSpc>
              <a:spcBef>
                <a:spcPts val="1200"/>
              </a:spcBef>
              <a:buSzPct val="100000"/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İMV - venöz dönüşün azalması, cardiac outputun daha pisləşməsi nəzərə alınmalıdır. </a:t>
            </a:r>
          </a:p>
          <a:p>
            <a:pPr marL="0" indent="0" defTabSz="457200">
              <a:lnSpc>
                <a:spcPts val="2800"/>
              </a:lnSpc>
              <a:spcBef>
                <a:spcPts val="1200"/>
              </a:spcBef>
              <a:buSzTx/>
              <a:buNone/>
              <a:defRPr sz="1200">
                <a:latin typeface="Times"/>
                <a:ea typeface="Times"/>
                <a:cs typeface="Times"/>
                <a:sym typeface="Time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Kəskin SğM çatışmazlığı farmakoloji müalicə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Kəskin SğM çatışmazlığı farmakoloji müalicə </a:t>
            </a:r>
          </a:p>
        </p:txBody>
      </p:sp>
      <p:sp>
        <p:nvSpPr>
          <p:cNvPr id="210" name="CVP aşağıdırsa orta həcmdə maye (500ml və daha az) köçür. - CO-a kömək edə bilə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539750" indent="-539750" defTabSz="701675">
              <a:spcBef>
                <a:spcPts val="5000"/>
              </a:spcBef>
              <a:defRPr sz="40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CVP aşağıdırsa orta həcmdə maye (500ml və daha az) köçür. - CO-a kömək edə bilər. </a:t>
            </a:r>
          </a:p>
          <a:p>
            <a:pPr marL="539750" indent="-539750" defTabSz="701675">
              <a:spcBef>
                <a:spcPts val="5000"/>
              </a:spcBef>
              <a:defRPr sz="40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Bol maye - sağ mədəciyin daha da gərilməsi - CO daha da pisləşməsi</a:t>
            </a:r>
          </a:p>
          <a:p>
            <a:pPr marL="539750" indent="-539750" defTabSz="701675">
              <a:spcBef>
                <a:spcPts val="5000"/>
              </a:spcBef>
              <a:defRPr sz="40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Norepinefrin PVR-ni yüksəltmədən sistemik hemodinamikanı yaxşılaşdıra bilər (kardiogen şok!).</a:t>
            </a:r>
          </a:p>
          <a:p>
            <a:pPr marL="539750" indent="-539750" defTabSz="701675">
              <a:spcBef>
                <a:spcPts val="5000"/>
              </a:spcBef>
              <a:defRPr sz="40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Dobutamin - CI aşağı, AT normal olan pasientlərdə düşünülə bilər. </a:t>
            </a:r>
          </a:p>
          <a:p>
            <a:pPr marL="539750" indent="-539750" defTabSz="701675">
              <a:spcBef>
                <a:spcPts val="5000"/>
              </a:spcBef>
              <a:defRPr sz="40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Levosimendan - eksperimental olaraq RV-PA couplingi yaxşılaşdıra bilər. amma klinik data yetərli deyil </a:t>
            </a:r>
          </a:p>
          <a:p>
            <a:pPr marL="539750" indent="-539750" defTabSz="701675">
              <a:spcBef>
                <a:spcPts val="5000"/>
              </a:spcBef>
              <a:defRPr sz="40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Vazodilatator - systemik hipotenziya riski </a:t>
            </a:r>
          </a:p>
          <a:p>
            <a:pPr marL="539750" indent="-539750" defTabSz="701675">
              <a:spcBef>
                <a:spcPts val="5000"/>
              </a:spcBef>
              <a:defRPr sz="40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İnhale NO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Mexaniki dəstə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7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Mexaniki dəstək </a:t>
            </a:r>
          </a:p>
        </p:txBody>
      </p:sp>
      <p:sp>
        <p:nvSpPr>
          <p:cNvPr id="213" name="VA ECMO - yüksək riskli PE + sirkulator kollaps və ya arre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 ECMO - yüksək riskli PE + sirkulator kollaps və ya arrest </a:t>
            </a:r>
          </a:p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 ECMO ilə əlaqədar RKT yoxdur. Klinik hal seriyaları sağqalma artır (+) </a:t>
            </a:r>
          </a:p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Trombolisis + ECMO - giriş yerindən qanaxma riski nəzərə al </a:t>
            </a:r>
          </a:p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Trombolizis olmadan ECMO (yalnız antikoagulasiya ilə) - ? (yanaşı embolektomiya ?) </a:t>
            </a:r>
          </a:p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Klinik hallar - İmpella faydalı ola bilər</a:t>
            </a:r>
          </a:p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Arrest olmuş pasientdə CPR ilə birlikdə trombolitik düşün </a:t>
            </a:r>
          </a:p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Trombolitik başlandıqda 60-90 dəq CPR davam et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Antikoagulasiy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6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Antikoagulasiya</a:t>
            </a:r>
          </a:p>
        </p:txBody>
      </p:sp>
      <p:sp>
        <p:nvSpPr>
          <p:cNvPr id="216" name="PE ehtimalı yüksək və orta olan pasientlərdə diaqnostik testlərin tamamlanmasına qədər parenteral antikoagulasiya başla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 ehtimalı yüksək və orta olan pasientlərdə diaqnostik testlərin tamamlanmasına qədər parenteral antikoagulasiya başla! </a:t>
            </a:r>
          </a:p>
          <a:p>
            <a:pPr algn="just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KMAH və ya fondaparinuxa üstünlük ver!  IV heparin qanaxma və HIT riski daha yüksək. </a:t>
            </a:r>
          </a:p>
          <a:p>
            <a:pPr algn="just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Hemodinamik q/stabil və primer reperfuziya düşünüləcək xəstələrdə UFH başla! </a:t>
            </a:r>
          </a:p>
          <a:p>
            <a:pPr algn="just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 klirensi 30-dan az olan və ya  obez xəstələrdə heparinə üstünlük ver!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perfuziya müalicəs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9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Reperfuziya müalicəsi </a:t>
            </a:r>
          </a:p>
        </p:txBody>
      </p:sp>
      <p:sp>
        <p:nvSpPr>
          <p:cNvPr id="219" name="Trombolitik müalicə (TM) - yalnız UFH ilə müqayisədə pulmonar obstruksiya, PAP, PVR-də daha sürətli düzəlməyə səbəb olu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28600" indent="-228600" algn="just" defTabSz="457200">
              <a:lnSpc>
                <a:spcPct val="240000"/>
              </a:lnSpc>
              <a:spcBef>
                <a:spcPts val="1200"/>
              </a:spcBef>
              <a:buSzPct val="100000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Trombolitik müalicə (TM) - yalnız UFH ilə müqayisədə pulmonar obstruksiya, PAP, PVR-də daha sürətli düzəlməyə səbəb olur.</a:t>
            </a:r>
            <a:endParaRPr baseline="16129"/>
          </a:p>
          <a:p>
            <a:pPr marL="228600" indent="-228600" algn="just" defTabSz="457200">
              <a:lnSpc>
                <a:spcPct val="240000"/>
              </a:lnSpc>
              <a:spcBef>
                <a:spcPts val="1200"/>
              </a:spcBef>
              <a:buSzPct val="100000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16129"/>
              <a:t>İlk 48 saatda daha faydalıdır. </a:t>
            </a:r>
            <a:endParaRPr baseline="16129"/>
          </a:p>
          <a:p>
            <a:pPr marL="228600" indent="-228600" algn="just" defTabSz="457200">
              <a:lnSpc>
                <a:spcPct val="240000"/>
              </a:lnSpc>
              <a:spcBef>
                <a:spcPts val="1200"/>
              </a:spcBef>
              <a:buSzPct val="100000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16129"/>
              <a:t>Simptomatik xəstələrdə 14-cü günə faydalı ola bilər.</a:t>
            </a:r>
            <a:endParaRPr baseline="16129"/>
          </a:p>
          <a:p>
            <a:pPr marL="228600" indent="-228600" algn="just" defTabSz="457200">
              <a:lnSpc>
                <a:spcPct val="240000"/>
              </a:lnSpc>
              <a:spcBef>
                <a:spcPts val="1200"/>
              </a:spcBef>
              <a:buSzPct val="100000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16129"/>
              <a:t>Uğursuz trombolizis (36-cı saatda klinik və sağ mədəcik parametrlərinə əsasən) - yüksək-risk PE xəstələrinin 8%-də bildirilmişdir. </a:t>
            </a:r>
            <a:endParaRPr baseline="16129"/>
          </a:p>
          <a:p>
            <a:pPr marL="228600" indent="-228600" algn="just" defTabSz="457200">
              <a:lnSpc>
                <a:spcPct val="240000"/>
              </a:lnSpc>
              <a:spcBef>
                <a:spcPts val="1200"/>
              </a:spcBef>
              <a:buSzPct val="100000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16129"/>
              <a:t>Meta-analiz - PE + kardiogen şok xəstələrində TM ölüm və təkrari PE azaldır. </a:t>
            </a:r>
            <a:endParaRPr baseline="16129"/>
          </a:p>
          <a:p>
            <a:pPr marL="228600" indent="-228600" algn="just" defTabSz="457200">
              <a:lnSpc>
                <a:spcPct val="240000"/>
              </a:lnSpc>
              <a:spcBef>
                <a:spcPts val="1200"/>
              </a:spcBef>
              <a:buSzPct val="100000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16129"/>
              <a:t>Orta-riskli xəstələrdə faydalı ola bilər, amma qanaxma daha çox (PEITHO) </a:t>
            </a:r>
            <a:endParaRPr baseline="16129"/>
          </a:p>
          <a:p>
            <a:pPr marL="228600" indent="-228600" algn="just" defTabSz="457200">
              <a:lnSpc>
                <a:spcPct val="240000"/>
              </a:lnSpc>
              <a:spcBef>
                <a:spcPts val="1200"/>
              </a:spcBef>
              <a:buSzPct val="100000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16129"/>
              <a:t>Orta-yüksək riskli xəstələrdə 1-illik ölümü azaldır.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perfuziya müalicəs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9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Reperfuziya müalicəsi </a:t>
            </a:r>
          </a:p>
        </p:txBody>
      </p:sp>
      <p:sp>
        <p:nvSpPr>
          <p:cNvPr id="222" name="Sistemik tromboliz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Sistemik trombolizis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Kateter vasitəsilə lokal trombolizis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Perkutan intervension metodlar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Cərrahi embolektomiya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3375" y="1258998"/>
            <a:ext cx="7061201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7025" y="4674100"/>
            <a:ext cx="7073901" cy="314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58043" y="891028"/>
            <a:ext cx="8191501" cy="740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35190" y="8659148"/>
            <a:ext cx="6637208" cy="4742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27025" y="8291098"/>
            <a:ext cx="7073901" cy="4742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Nəticələ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131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Nəticələr </a:t>
            </a:r>
          </a:p>
        </p:txBody>
      </p:sp>
      <p:sp>
        <p:nvSpPr>
          <p:cNvPr id="231" name="PE asan diaqnoz qoyula bilən xəstəlikdi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88950" indent="-488950" defTabSz="635634">
              <a:spcBef>
                <a:spcPts val="4500"/>
              </a:spcBef>
              <a:defRPr sz="3696"/>
            </a:pPr>
            <a:r>
              <a:t>PE asan diaqnoz qoyula bilən xəstəlikdir. </a:t>
            </a:r>
          </a:p>
          <a:p>
            <a:pPr marL="488950" indent="-488950" defTabSz="635634">
              <a:spcBef>
                <a:spcPts val="4500"/>
              </a:spcBef>
              <a:defRPr sz="3696"/>
            </a:pPr>
            <a:r>
              <a:t>Əsas əngəl PE-nin differensial diaqnostikada nəzərə alınmamasıdır. </a:t>
            </a:r>
          </a:p>
          <a:p>
            <a:pPr marL="488950" indent="-488950" defTabSz="635634">
              <a:spcBef>
                <a:spcPts val="4500"/>
              </a:spcBef>
              <a:defRPr sz="3696"/>
            </a:pPr>
            <a:r>
              <a:t>Yanaşı xəstəliklər olduqda (AXOX, yaş və s) - PE daha az nəzərə alınır. </a:t>
            </a:r>
          </a:p>
          <a:p>
            <a:pPr marL="488950" indent="-488950" defTabSz="635634">
              <a:spcBef>
                <a:spcPts val="4500"/>
              </a:spcBef>
              <a:defRPr sz="3696"/>
            </a:pPr>
            <a:r>
              <a:t>Klassik şikayətlər olmaya bilir. Bayılma, ürəkdöyünmə, halsızlıq vəs. </a:t>
            </a:r>
          </a:p>
          <a:p>
            <a:pPr marL="488950" indent="-488950" defTabSz="635634">
              <a:spcBef>
                <a:spcPts val="4500"/>
              </a:spcBef>
              <a:defRPr sz="3696"/>
            </a:pPr>
            <a:r>
              <a:t>Diaqnoz və müalicədə risk alətlərindən istifadə et. Lakin bunların sadəcə alət olduğu unudulmamalı və klinik dəyərləndirməni əvəz etməməlidir. </a:t>
            </a:r>
          </a:p>
          <a:p>
            <a:pPr marL="488950" indent="-488950" defTabSz="635634">
              <a:spcBef>
                <a:spcPts val="4500"/>
              </a:spcBef>
              <a:defRPr sz="3696"/>
            </a:pPr>
            <a:r>
              <a:t>Risk qrupuna uygun olaraq müalicə aparılmalıdır. </a:t>
            </a:r>
          </a:p>
          <a:p>
            <a:pPr marL="488950" indent="-488950" defTabSz="635634">
              <a:spcBef>
                <a:spcPts val="4500"/>
              </a:spcBef>
              <a:defRPr sz="3696"/>
            </a:pPr>
            <a:r>
              <a:t>Müalicə üçün mümkün bütün metodlar nəzərə alınmalıdır.</a:t>
            </a:r>
          </a:p>
          <a:p>
            <a:pPr marL="488950" indent="-488950" defTabSz="635634">
              <a:spcBef>
                <a:spcPts val="4500"/>
              </a:spcBef>
              <a:defRPr sz="3696"/>
            </a:pPr>
            <a:r>
              <a:t>İkincili profilaktika nəzərə alınmalıdır (1-ci klinik halda pasientin 3-cü DVT/PE epizodu)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E düşündüyünüz bu pasientdə növbəti mərhələdə hansı müayinə aparılmalıdır?"/>
          <p:cNvSpPr txBox="1"/>
          <p:nvPr>
            <p:ph type="title"/>
          </p:nvPr>
        </p:nvSpPr>
        <p:spPr>
          <a:xfrm>
            <a:off x="1689100" y="638715"/>
            <a:ext cx="21005800" cy="2286001"/>
          </a:xfrm>
          <a:prstGeom prst="rect">
            <a:avLst/>
          </a:prstGeom>
        </p:spPr>
        <p:txBody>
          <a:bodyPr/>
          <a:lstStyle>
            <a:lvl1pPr>
              <a:defRPr b="1" sz="5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 düşündüyünüz bu pasientdə növbəti mərhələdə hansı müayinə aparılmalıdır? </a:t>
            </a:r>
          </a:p>
        </p:txBody>
      </p:sp>
      <p:sp>
        <p:nvSpPr>
          <p:cNvPr id="128" name="KT pulmonar angioqrafiya…"/>
          <p:cNvSpPr txBox="1"/>
          <p:nvPr>
            <p:ph type="body" idx="1"/>
          </p:nvPr>
        </p:nvSpPr>
        <p:spPr>
          <a:xfrm>
            <a:off x="1689100" y="3630895"/>
            <a:ext cx="21005800" cy="9296401"/>
          </a:xfrm>
          <a:prstGeom prst="rect">
            <a:avLst/>
          </a:prstGeom>
        </p:spPr>
        <p:txBody>
          <a:bodyPr anchor="t"/>
          <a:lstStyle/>
          <a:p>
            <a:pPr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KT pulmonar angioqrafiya </a:t>
            </a:r>
          </a:p>
          <a:p>
            <a:pPr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D-dimer analizi </a:t>
            </a:r>
          </a:p>
          <a:p>
            <a:pPr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Arterial qan qazlarının analizi </a:t>
            </a:r>
          </a:p>
          <a:p>
            <a:pPr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İnvaziv pulmonar angioqrafiya </a:t>
            </a:r>
          </a:p>
          <a:p>
            <a:pPr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Müayinələrlə vaxt itirmərəm, dərhal müalicəyə başlayaram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creen Shot 2023-04-01 at 8.26.20 AM.png" descr="Screen Shot 2023-04-01 at 8.26.2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7728" y="1677092"/>
            <a:ext cx="19188544" cy="1036181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European Heart Journal (2020) 41, 543􏰃-603"/>
          <p:cNvSpPr txBox="1"/>
          <p:nvPr/>
        </p:nvSpPr>
        <p:spPr>
          <a:xfrm>
            <a:off x="18220370" y="12932866"/>
            <a:ext cx="4621560" cy="39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800"/>
              </a:lnSpc>
              <a:spcBef>
                <a:spcPts val="1200"/>
              </a:spcBef>
              <a:defRPr b="0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European Heart Journal (2020) 41, 543􏰃-603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Table"/>
          <p:cNvGraphicFramePr/>
          <p:nvPr/>
        </p:nvGraphicFramePr>
        <p:xfrm>
          <a:off x="2015160" y="3420419"/>
          <a:ext cx="13031797" cy="9296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{C7B018BB-80A7-4F77-B60F-C8B233D01FF8}</a:tableStyleId>
              </a:tblPr>
              <a:tblGrid>
                <a:gridCol w="5119040"/>
                <a:gridCol w="1889535"/>
                <a:gridCol w="2373817"/>
              </a:tblGrid>
              <a:tr h="115178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Meyarlar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Original 
versiya 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Sadələşdirilmiş
versiya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 və ya DVT anamnezi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ÜVS 75-94/dəq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ÜVS 95/dəq və daha yüksək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Son 1 ayda cərrahi və ya qırıq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Qanhayxırma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Aktiv xərçəng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Təktərəfli aşağı ətraf ağrısı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88001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Aşağı venaları dərin venaları palpasiyada ağrılı və ya ödem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Yaş 65-dən böyük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" name="Table"/>
          <p:cNvGraphicFramePr/>
          <p:nvPr/>
        </p:nvGraphicFramePr>
        <p:xfrm>
          <a:off x="7127755" y="3420420"/>
          <a:ext cx="4263354" cy="68751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{C7B018BB-80A7-4F77-B60F-C8B233D01FF8}</a:tableStyleId>
              </a:tblPr>
              <a:tblGrid>
                <a:gridCol w="1889535"/>
                <a:gridCol w="2373817"/>
              </a:tblGrid>
              <a:tr h="115178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Original 
versiya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Sadələşdirilmiş
versiya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chemeClr val="accent5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chemeClr val="accent5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chemeClr val="accent5"/>
                    </a:solidFill>
                  </a:tcPr>
                </a:tc>
              </a:tr>
              <a:tr h="88001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6054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" name="Table"/>
          <p:cNvGraphicFramePr/>
          <p:nvPr/>
        </p:nvGraphicFramePr>
        <p:xfrm>
          <a:off x="12986541" y="3420420"/>
          <a:ext cx="13031798" cy="9296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{C7B018BB-80A7-4F77-B60F-C8B233D01FF8}</a:tableStyleId>
              </a:tblPr>
              <a:tblGrid>
                <a:gridCol w="5119040"/>
                <a:gridCol w="1889535"/>
                <a:gridCol w="2373817"/>
              </a:tblGrid>
              <a:tr h="982165">
                <a:tc gridSpan="3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Klinik ehtimal - 3 səviyyəli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98216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Aşağı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98216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Orta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4-10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98216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Yüksək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və çox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və çox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982165">
                <a:tc gridSpan="3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Klinik ehtimal - 2 səviyyəli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98216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 ağlabatan və ya inandırıcı deyil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rgbClr val="FFFFFF"/>
                    </a:solidFill>
                  </a:tcPr>
                </a:tc>
              </a:tr>
              <a:tr h="98216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 ağlabatan və ya inandırıcıdır.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və çox 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və çox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6" name="Arrow"/>
          <p:cNvSpPr/>
          <p:nvPr/>
        </p:nvSpPr>
        <p:spPr>
          <a:xfrm>
            <a:off x="11557000" y="6223000"/>
            <a:ext cx="1270000" cy="1270000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Off val="-29866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aphicFrame>
        <p:nvGraphicFramePr>
          <p:cNvPr id="137" name="Table"/>
          <p:cNvGraphicFramePr/>
          <p:nvPr/>
        </p:nvGraphicFramePr>
        <p:xfrm>
          <a:off x="18112626" y="6366917"/>
          <a:ext cx="4263354" cy="98216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{C7B018BB-80A7-4F77-B60F-C8B233D01FF8}</a:tableStyleId>
              </a:tblPr>
              <a:tblGrid>
                <a:gridCol w="1889535"/>
                <a:gridCol w="2373817"/>
              </a:tblGrid>
              <a:tr h="98216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və çox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və çox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Table"/>
          <p:cNvGraphicFramePr/>
          <p:nvPr/>
        </p:nvGraphicFramePr>
        <p:xfrm>
          <a:off x="18112626" y="9327202"/>
          <a:ext cx="4263354" cy="98216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{C7B018BB-80A7-4F77-B60F-C8B233D01FF8}</a:tableStyleId>
              </a:tblPr>
              <a:tblGrid>
                <a:gridCol w="1889535"/>
                <a:gridCol w="2373817"/>
              </a:tblGrid>
              <a:tr h="98216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və çox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və çox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39" name="The revised Geneva clinical prediction rule for pulmonary embolism"/>
          <p:cNvSpPr txBox="1"/>
          <p:nvPr/>
        </p:nvSpPr>
        <p:spPr>
          <a:xfrm>
            <a:off x="2003549" y="1358622"/>
            <a:ext cx="16746914" cy="152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6600"/>
              </a:lnSpc>
              <a:spcBef>
                <a:spcPts val="1200"/>
              </a:spcBef>
              <a:defRPr sz="44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revised Geneva clinical prediction rule for pulmonary embolism </a:t>
            </a:r>
          </a:p>
        </p:txBody>
      </p:sp>
      <p:sp>
        <p:nvSpPr>
          <p:cNvPr id="140" name="Klok FA et al. Arch Intern Med 2008;168:2131􏰃2136.…"/>
          <p:cNvSpPr txBox="1"/>
          <p:nvPr/>
        </p:nvSpPr>
        <p:spPr>
          <a:xfrm>
            <a:off x="16707438" y="12687450"/>
            <a:ext cx="5869139" cy="76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lnSpc>
                <a:spcPts val="2900"/>
              </a:lnSpc>
              <a:spcBef>
                <a:spcPts val="1200"/>
              </a:spcBef>
              <a:defRPr b="0" sz="16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Klok FA et al. Arch Intern Med 2008;168:2131􏰃2136.</a:t>
            </a:r>
          </a:p>
          <a:p>
            <a:pPr algn="r" defTabSz="457200">
              <a:lnSpc>
                <a:spcPts val="2900"/>
              </a:lnSpc>
              <a:spcBef>
                <a:spcPts val="1200"/>
              </a:spcBef>
              <a:defRPr b="0" sz="16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 Gal G, et al. Ann Intern Med 2006;144:165171.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2"/>
      <p:bldP build="whole" bldLvl="1" animBg="1" rev="0" advAuto="0" spid="134" grpId="1"/>
      <p:bldP build="whole" bldLvl="1" animBg="1" rev="0" advAuto="0" spid="13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E düşündüyünüz növbəti mərhələdə KTPA aparılmalıdır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 düşündüyünüz növbəti mərhələdə KTPA aparılmalıdır. </a:t>
            </a:r>
          </a:p>
        </p:txBody>
      </p:sp>
      <p:pic>
        <p:nvPicPr>
          <p:cNvPr id="143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69210" y="3420528"/>
            <a:ext cx="7230190" cy="6874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5253" y="3420787"/>
            <a:ext cx="7230189" cy="6874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2612" y="3420787"/>
            <a:ext cx="6778873" cy="687442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PIOPED II tədqiqatı - KTPA PE üçün həssaslıq 83%, spesifiklik 96%…"/>
          <p:cNvSpPr/>
          <p:nvPr/>
        </p:nvSpPr>
        <p:spPr>
          <a:xfrm>
            <a:off x="948122" y="10544512"/>
            <a:ext cx="22081404" cy="1778281"/>
          </a:xfrm>
          <a:prstGeom prst="roundRect">
            <a:avLst>
              <a:gd name="adj" fmla="val 10713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 b="0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PIOPED II tədqiqatı - KTPA PE üçün həssaslıq 83%, spesifiklik 96% </a:t>
            </a:r>
          </a:p>
          <a:p>
            <a:pPr>
              <a:lnSpc>
                <a:spcPct val="120000"/>
              </a:lnSpc>
              <a:defRPr b="0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Aşağı/orta klinik ehtimallı pasientlərdə negativ prediktiv dəyəri daha yüksək. </a:t>
            </a:r>
          </a:p>
          <a:p>
            <a:pPr>
              <a:lnSpc>
                <a:spcPct val="120000"/>
              </a:lnSpc>
              <a:defRPr b="0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Yüksək klinik ehtimallı pasientlərdə pozitiv prediktiv dəyəri daha yüksək.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-dimer analiz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D-dimer analizi </a:t>
            </a:r>
          </a:p>
        </p:txBody>
      </p:sp>
      <p:sp>
        <p:nvSpPr>
          <p:cNvPr id="149" name="NPD yüksəkdir / PPD aşağıdır.…"/>
          <p:cNvSpPr txBox="1"/>
          <p:nvPr>
            <p:ph type="body" idx="1"/>
          </p:nvPr>
        </p:nvSpPr>
        <p:spPr>
          <a:xfrm>
            <a:off x="1689100" y="3149600"/>
            <a:ext cx="20071961" cy="929640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NPD yüksəkdir / PPD aşağıdır. </a:t>
            </a:r>
          </a:p>
          <a:p>
            <a:pPr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Yanaşı xəstəlikləri nəzərə al. </a:t>
            </a:r>
          </a:p>
          <a:p>
            <a:pPr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İstifadə olunan reaktivləri/assay nəzərə al. (ELISA) </a:t>
            </a:r>
          </a:p>
          <a:p>
            <a:pPr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Negativ ELISA D-dimer testi + klinik ehtimal dəyərləndirməsi - 30% xəstədə əlavə müayinə ihtiyacını azaldır. </a:t>
            </a:r>
          </a:p>
          <a:p>
            <a:pPr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Yaşlı pasientlər -  &gt;50 </a:t>
            </a:r>
            <a:r>
              <a:rPr baseline="25000" sz="1600">
                <a:solidFill>
                  <a:srgbClr val="00B382"/>
                </a:solidFill>
              </a:rPr>
              <a:t>.</a:t>
            </a:r>
            <a:r>
              <a:rPr baseline="-43750" sz="1600">
                <a:solidFill>
                  <a:srgbClr val="00B382"/>
                </a:solidFill>
              </a:rPr>
              <a:t> </a:t>
            </a:r>
            <a:r>
              <a:t>Yaş pasientlərdə referans - yaş* 10mg/L vs standart 500 mg/L</a:t>
            </a:r>
          </a:p>
          <a:p>
            <a:pPr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POC D-dimer - yalnız PE ehtimalı aşağı olan pasientlərdə istifadə oluna bilər. </a:t>
            </a:r>
          </a:p>
        </p:txBody>
      </p:sp>
      <p:sp>
        <p:nvSpPr>
          <p:cNvPr id="150" name="Onkoloji xəstələr…"/>
          <p:cNvSpPr/>
          <p:nvPr/>
        </p:nvSpPr>
        <p:spPr>
          <a:xfrm>
            <a:off x="15479030" y="3426470"/>
            <a:ext cx="6187690" cy="262784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533400" indent="-228600" algn="l">
              <a:buSzPct val="100000"/>
              <a:buChar char="•"/>
              <a:defRPr b="0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Onkoloji xəstələr </a:t>
            </a:r>
          </a:p>
          <a:p>
            <a:pPr marL="533400" indent="-228600" algn="l">
              <a:buSzPct val="100000"/>
              <a:buChar char="•"/>
              <a:defRPr b="0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Hospitalize xəstələr </a:t>
            </a:r>
          </a:p>
          <a:p>
            <a:pPr marL="533400" indent="-228600" algn="l">
              <a:buSzPct val="100000"/>
              <a:buChar char="•"/>
              <a:defRPr b="0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Ağır infeksiya </a:t>
            </a:r>
          </a:p>
          <a:p>
            <a:pPr marL="533400" indent="-228600" algn="l">
              <a:buSzPct val="100000"/>
              <a:buChar char="•"/>
              <a:defRPr b="0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İltihabi xəstəliklər </a:t>
            </a:r>
          </a:p>
          <a:p>
            <a:pPr marL="533400" indent="-228600" algn="l">
              <a:buSzPct val="100000"/>
              <a:buChar char="•"/>
              <a:defRPr b="0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Hamiləlik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ulmonar emboliya diaqnozunda YEARS meyarı"/>
          <p:cNvSpPr txBox="1"/>
          <p:nvPr>
            <p:ph type="title"/>
          </p:nvPr>
        </p:nvSpPr>
        <p:spPr>
          <a:xfrm>
            <a:off x="783131" y="497157"/>
            <a:ext cx="21005801" cy="2286001"/>
          </a:xfrm>
          <a:prstGeom prst="rect">
            <a:avLst/>
          </a:prstGeom>
        </p:spPr>
        <p:txBody>
          <a:bodyPr/>
          <a:lstStyle/>
          <a:p>
            <a:pPr algn="l">
              <a:defRPr sz="5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Pulmonar emboliya diaqnozunda </a:t>
            </a:r>
            <a:r>
              <a:rPr b="1" sz="6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YEARS</a:t>
            </a:r>
            <a:r>
              <a:t> meyarı</a:t>
            </a:r>
          </a:p>
        </p:txBody>
      </p:sp>
      <p:sp>
        <p:nvSpPr>
          <p:cNvPr id="153" name="18 yaşdan böyük, hemodinamik stabil pasientlər…"/>
          <p:cNvSpPr txBox="1"/>
          <p:nvPr/>
        </p:nvSpPr>
        <p:spPr>
          <a:xfrm>
            <a:off x="16199418" y="1485599"/>
            <a:ext cx="7669747" cy="949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 yaşdan böyük, hemodinamik stabil pasientlər </a:t>
            </a:r>
          </a:p>
          <a:p>
            <a:pPr>
              <a:defRPr b="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Hamilələr daxil edilməmişdir.  </a:t>
            </a:r>
          </a:p>
        </p:txBody>
      </p:sp>
      <p:sp>
        <p:nvSpPr>
          <p:cNvPr id="154" name="Simptomatik DVT…"/>
          <p:cNvSpPr txBox="1"/>
          <p:nvPr/>
        </p:nvSpPr>
        <p:spPr>
          <a:xfrm>
            <a:off x="8186067" y="2997854"/>
            <a:ext cx="8747021" cy="2794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55625" indent="-555625" algn="l">
              <a:lnSpc>
                <a:spcPct val="150000"/>
              </a:lnSpc>
              <a:buSzPct val="100000"/>
              <a:buAutoNum type="arabicPeriod" startAt="1"/>
              <a:def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Simptomatik DVT </a:t>
            </a:r>
          </a:p>
          <a:p>
            <a:pPr marL="555625" indent="-555625" algn="l">
              <a:lnSpc>
                <a:spcPct val="150000"/>
              </a:lnSpc>
              <a:buSzPct val="100000"/>
              <a:buAutoNum type="arabicPeriod" startAt="1"/>
              <a:def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Qanhayxırma </a:t>
            </a:r>
          </a:p>
          <a:p>
            <a:pPr marL="555625" indent="-555625" algn="l">
              <a:lnSpc>
                <a:spcPct val="150000"/>
              </a:lnSpc>
              <a:buSzPct val="100000"/>
              <a:buAutoNum type="arabicPeriod" startAt="1"/>
              <a:def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 diaqnozu daha inandırıcıdır</a:t>
            </a:r>
          </a:p>
        </p:txBody>
      </p:sp>
      <p:graphicFrame>
        <p:nvGraphicFramePr>
          <p:cNvPr id="155" name="Table"/>
          <p:cNvGraphicFramePr/>
          <p:nvPr/>
        </p:nvGraphicFramePr>
        <p:xfrm>
          <a:off x="3393452" y="7337279"/>
          <a:ext cx="14793149" cy="39938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{C7B018BB-80A7-4F77-B60F-C8B233D01FF8}</a:tableStyleId>
              </a:tblPr>
              <a:tblGrid>
                <a:gridCol w="9295337"/>
                <a:gridCol w="3559709"/>
                <a:gridCol w="4742048"/>
              </a:tblGrid>
              <a:tr h="748465">
                <a:tc>
                  <a:txBody>
                    <a:bodyPr/>
                    <a:lstStyle/>
                    <a:p>
                      <a:pPr algn="l" defTabSz="914400">
                        <a:defRPr b="1" sz="4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4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YEARS 0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4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YEARS 1-3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3056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z="4500">
                          <a:solidFill>
                            <a:schemeClr val="accent3">
                              <a:hueOff val="914337"/>
                              <a:satOff val="31515"/>
                              <a:lumOff val="-3079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KTPA olunmadan PE inkar olunur.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4500">
                          <a:solidFill>
                            <a:schemeClr val="accent3">
                              <a:hueOff val="914337"/>
                              <a:satOff val="31515"/>
                              <a:lumOff val="-3079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&lt;1000ng/ml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4500">
                          <a:solidFill>
                            <a:schemeClr val="accent3">
                              <a:hueOff val="914337"/>
                              <a:satOff val="31515"/>
                              <a:lumOff val="-3079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&lt;500ng/ml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3976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z="45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KTPA olunmalıdır.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45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&gt;1000ng/ml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45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&gt;500ng/ml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6" name="Line"/>
          <p:cNvSpPr/>
          <p:nvPr/>
        </p:nvSpPr>
        <p:spPr>
          <a:xfrm>
            <a:off x="14218283" y="8455591"/>
            <a:ext cx="766974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van der Hulle T, et al. Lancet 2017;390:289-297"/>
          <p:cNvSpPr txBox="1"/>
          <p:nvPr/>
        </p:nvSpPr>
        <p:spPr>
          <a:xfrm>
            <a:off x="18860876" y="12907330"/>
            <a:ext cx="4599331" cy="358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 defTabSz="457200">
              <a:lnSpc>
                <a:spcPts val="3100"/>
              </a:lnSpc>
              <a:spcBef>
                <a:spcPts val="900"/>
              </a:spcBef>
              <a:tabLst>
                <a:tab pos="139700" algn="l"/>
                <a:tab pos="457200" algn="l"/>
              </a:tabLst>
              <a:defRPr b="0" sz="1833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van der Hulle T, et al. Lancet 2017;390:289-297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KTPA PE təsdiqləndi. Növbəti addım nə olmalıdır?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6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KTPA PE təsdiqləndi. Növbəti addım nə olmalıdır? </a:t>
            </a:r>
          </a:p>
          <a:p>
            <a:pPr>
              <a:defRPr b="1" sz="6000">
                <a:solidFill>
                  <a:schemeClr val="accent6">
                    <a:satOff val="-15798"/>
                    <a:lumOff val="-1751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Reanimasiya vs stasionar müalicə?</a:t>
            </a:r>
          </a:p>
        </p:txBody>
      </p:sp>
      <p:sp>
        <p:nvSpPr>
          <p:cNvPr id="160" name="Reanimasiyada trombolitik müalicə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Reanimasiyada trombolitik müalicə </a:t>
            </a:r>
          </a:p>
          <a:p>
            <a:pPr/>
            <a:r>
              <a:t>Stasionarda trombolitik müalicə </a:t>
            </a:r>
          </a:p>
          <a:p>
            <a:pPr/>
            <a:r>
              <a:t>Reanimasiyada parenteral antikoagulant müalicə </a:t>
            </a:r>
          </a:p>
          <a:p>
            <a:pPr/>
            <a:r>
              <a:t>Stasionarda parenteral antikoagulant müalicə </a:t>
            </a:r>
          </a:p>
          <a:p>
            <a:pPr/>
            <a:r>
              <a:t>İnvaziv müdaxilə </a:t>
            </a:r>
          </a:p>
          <a:p>
            <a:pPr/>
            <a:r>
              <a:t>Cərrahi embolektomiya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